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70" r:id="rId6"/>
    <p:sldId id="268" r:id="rId7"/>
    <p:sldId id="264" r:id="rId8"/>
    <p:sldId id="271" r:id="rId9"/>
    <p:sldId id="265" r:id="rId10"/>
    <p:sldId id="274" r:id="rId11"/>
    <p:sldId id="267" r:id="rId12"/>
    <p:sldId id="266" r:id="rId13"/>
  </p:sldIdLst>
  <p:sldSz cx="9144000" cy="5143500" type="screen16x9"/>
  <p:notesSz cx="6858000" cy="9144000"/>
  <p:embeddedFontLst>
    <p:embeddedFont>
      <p:font typeface="Gothic A1" pitchFamily="2" charset="-127"/>
      <p:regular r:id="rId15"/>
      <p:bold r:id="rId16"/>
    </p:embeddedFont>
    <p:embeddedFont>
      <p:font typeface="Gothic A1 Medium" pitchFamily="2" charset="-127"/>
      <p:regular r:id="rId17"/>
      <p:bold r:id="rId18"/>
    </p:embeddedFont>
    <p:embeddedFont>
      <p:font typeface="Gothic A1 SemiBold" pitchFamily="2" charset="-127"/>
      <p:regular r:id="rId19"/>
      <p:bold r:id="rId20"/>
    </p:embeddedFont>
    <p:embeddedFont>
      <p:font typeface="Inter SemiBold" panose="02000503000000020004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2FE"/>
    <a:srgbClr val="7A8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27"/>
    <p:restoredTop sz="81936"/>
  </p:normalViewPr>
  <p:slideViewPr>
    <p:cSldViewPr snapToGrid="0">
      <p:cViewPr>
        <p:scale>
          <a:sx n="135" d="100"/>
          <a:sy n="135" d="100"/>
        </p:scale>
        <p:origin x="1280" y="-2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0e204352dd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70" name="Google Shape;70;g30e204352d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>
          <a:extLst>
            <a:ext uri="{FF2B5EF4-FFF2-40B4-BE49-F238E27FC236}">
              <a16:creationId xmlns:a16="http://schemas.microsoft.com/office/drawing/2014/main" id="{01F3373F-A360-6C35-8F34-339B7BBCD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0eb7b45d2_0_42:notes">
            <a:extLst>
              <a:ext uri="{FF2B5EF4-FFF2-40B4-BE49-F238E27FC236}">
                <a16:creationId xmlns:a16="http://schemas.microsoft.com/office/drawing/2014/main" id="{1C674653-3B12-7BF2-1AB5-FF92B63061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10eb7b45d2_0_42:notes">
            <a:extLst>
              <a:ext uri="{FF2B5EF4-FFF2-40B4-BE49-F238E27FC236}">
                <a16:creationId xmlns:a16="http://schemas.microsoft.com/office/drawing/2014/main" id="{3842AEC6-6337-C908-21D4-BF02300F70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34022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>
          <a:extLst>
            <a:ext uri="{FF2B5EF4-FFF2-40B4-BE49-F238E27FC236}">
              <a16:creationId xmlns:a16="http://schemas.microsoft.com/office/drawing/2014/main" id="{4D2E21F5-C525-FCDB-E3B2-6AE8F92B9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0eb7b45d2_0_42:notes">
            <a:extLst>
              <a:ext uri="{FF2B5EF4-FFF2-40B4-BE49-F238E27FC236}">
                <a16:creationId xmlns:a16="http://schemas.microsoft.com/office/drawing/2014/main" id="{564A7056-AE7B-1C71-581A-62179AD525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10eb7b45d2_0_42:notes">
            <a:extLst>
              <a:ext uri="{FF2B5EF4-FFF2-40B4-BE49-F238E27FC236}">
                <a16:creationId xmlns:a16="http://schemas.microsoft.com/office/drawing/2014/main" id="{06385DC0-6FD6-7F25-009B-9135F510B7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25268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0e204352dd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67" name="Google Shape;167;g30e204352d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0e204352dd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78" name="Google Shape;78;g30e204352d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0e204352d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0e204352dd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0e204352d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0e204352dd_0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축구는 세계에서 가장 인기 있는 스포츠 중 하나로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매 경기마다 다양한 규칙과 심판 판정이 경기를 좌우합니다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하지만 초보자나 젊은 </a:t>
            </a:r>
            <a:r>
              <a:rPr lang="ko-KR" altLang="en-US" dirty="0" err="1">
                <a:solidFill>
                  <a:srgbClr val="0E0E0E"/>
                </a:solidFill>
                <a:effectLst/>
                <a:latin typeface=".SF NS"/>
              </a:rPr>
              <a:t>관중들에게는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" altLang="ko-KR" dirty="0">
                <a:solidFill>
                  <a:srgbClr val="0E0E0E"/>
                </a:solidFill>
                <a:effectLst/>
                <a:latin typeface=".SF NS"/>
              </a:rPr>
              <a:t>VAR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판정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오프사이드 등 복잡한 규칙이 다소 혼란스럽게 느껴질 수 있습니다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이에 따라 축구 경기를 더욱 쉽게 이해할 수 있도록 </a:t>
            </a:r>
            <a:r>
              <a:rPr lang="en" altLang="ko-KR" dirty="0">
                <a:solidFill>
                  <a:srgbClr val="0E0E0E"/>
                </a:solidFill>
                <a:effectLst/>
                <a:latin typeface=".SF NS"/>
              </a:rPr>
              <a:t>AI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기반 ‘축구 규칙 용어 해설 </a:t>
            </a:r>
            <a:r>
              <a:rPr lang="ko-KR" altLang="en-US" dirty="0" err="1">
                <a:solidFill>
                  <a:srgbClr val="0E0E0E"/>
                </a:solidFill>
                <a:effectLst/>
                <a:latin typeface=".SF NS"/>
              </a:rPr>
              <a:t>모델’이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 개발하게 되었습니다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이 모델은 경기 기사 요약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규칙 용어에 대한 친절한 해설을 통해 초보자도 쉽게 경기를 즐길 수 있도록 돕는 것을 목표로 합니다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축구 팬들에게 친근하고 전문적인 정보 제공 도구가 될 것입니다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6C94D133-7774-24A7-00C5-27432A56F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10eb7b45d2_0_6:notes">
            <a:extLst>
              <a:ext uri="{FF2B5EF4-FFF2-40B4-BE49-F238E27FC236}">
                <a16:creationId xmlns:a16="http://schemas.microsoft.com/office/drawing/2014/main" id="{764C9C27-E78C-8B1A-EF8B-FC49DF35B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10eb7b45d2_0_6:notes">
            <a:extLst>
              <a:ext uri="{FF2B5EF4-FFF2-40B4-BE49-F238E27FC236}">
                <a16:creationId xmlns:a16="http://schemas.microsoft.com/office/drawing/2014/main" id="{A80670E6-7C3D-CEFE-CD04-863F5B9D65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0665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8D90795A-B6BD-5735-55AC-BB0EE53C1A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10eb7b45d2_0_6:notes">
            <a:extLst>
              <a:ext uri="{FF2B5EF4-FFF2-40B4-BE49-F238E27FC236}">
                <a16:creationId xmlns:a16="http://schemas.microsoft.com/office/drawing/2014/main" id="{408908C8-BEC5-FD97-8061-6E6C9964D8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10eb7b45d2_0_6:notes">
            <a:extLst>
              <a:ext uri="{FF2B5EF4-FFF2-40B4-BE49-F238E27FC236}">
                <a16:creationId xmlns:a16="http://schemas.microsoft.com/office/drawing/2014/main" id="{D78B8DD1-8BAE-7E35-D7FD-92618A0468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5621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0eb7b45d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0eb7b45d2_0_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7C9E83EE-62A4-0275-4041-A31CC1014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0eb7b45d2_0_12:notes">
            <a:extLst>
              <a:ext uri="{FF2B5EF4-FFF2-40B4-BE49-F238E27FC236}">
                <a16:creationId xmlns:a16="http://schemas.microsoft.com/office/drawing/2014/main" id="{3909CEE7-1AB7-4FF9-6990-91D85BF363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0eb7b45d2_0_12:notes">
            <a:extLst>
              <a:ext uri="{FF2B5EF4-FFF2-40B4-BE49-F238E27FC236}">
                <a16:creationId xmlns:a16="http://schemas.microsoft.com/office/drawing/2014/main" id="{17711282-A84A-B932-2D3B-5009872FBF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4459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0eb7b45d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10eb7b45d2_0_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sldNum" idx="12"/>
          </p:nvPr>
        </p:nvSpPr>
        <p:spPr>
          <a:xfrm>
            <a:off x="4419600" y="4630341"/>
            <a:ext cx="21336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50" tIns="22850" rIns="22850" bIns="2285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sz="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5600" y="155175"/>
            <a:ext cx="947400" cy="26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맞춤 레이아웃 4">
  <p:cSld name="CUSTOM_3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50" y="-6928"/>
            <a:ext cx="9143999" cy="5150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4"/>
          <p:cNvPicPr preferRelativeResize="0"/>
          <p:nvPr/>
        </p:nvPicPr>
        <p:blipFill rotWithShape="1">
          <a:blip r:embed="rId3">
            <a:alphaModFix/>
          </a:blip>
          <a:srcRect r="51145"/>
          <a:stretch/>
        </p:blipFill>
        <p:spPr>
          <a:xfrm>
            <a:off x="638175" y="4572750"/>
            <a:ext cx="928449" cy="21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406" y="419700"/>
            <a:ext cx="1463494" cy="40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05350" y="4554662"/>
            <a:ext cx="745725" cy="25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맞춤 레이아웃 1">
  <p:cSld name="CUSTOM_4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5"/>
          <p:cNvPicPr preferRelativeResize="0"/>
          <p:nvPr/>
        </p:nvPicPr>
        <p:blipFill rotWithShape="1">
          <a:blip r:embed="rId2">
            <a:alphaModFix/>
          </a:blip>
          <a:srcRect t="31566" b="48090"/>
          <a:stretch/>
        </p:blipFill>
        <p:spPr>
          <a:xfrm>
            <a:off x="6150" y="-6925"/>
            <a:ext cx="9143999" cy="104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5600" y="155175"/>
            <a:ext cx="947400" cy="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 txBox="1"/>
          <p:nvPr/>
        </p:nvSpPr>
        <p:spPr>
          <a:xfrm>
            <a:off x="8504009" y="4899301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50" tIns="22850" rIns="22850" bIns="2285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 sz="600">
                <a:latin typeface="Gothic A1"/>
                <a:ea typeface="Gothic A1"/>
                <a:cs typeface="Gothic A1"/>
                <a:sym typeface="Gothic A1"/>
              </a:rPr>
              <a:t>‹#›</a:t>
            </a:fld>
            <a:endParaRPr sz="600"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맞춤 레이아웃 2">
  <p:cSld name="CUSTOM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6" descr="Image 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5763" y="1038225"/>
            <a:ext cx="8377238" cy="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6"/>
          <p:cNvPicPr preferRelativeResize="0"/>
          <p:nvPr/>
        </p:nvPicPr>
        <p:blipFill rotWithShape="1">
          <a:blip r:embed="rId3">
            <a:alphaModFix/>
          </a:blip>
          <a:srcRect t="16302" b="81933"/>
          <a:stretch/>
        </p:blipFill>
        <p:spPr>
          <a:xfrm>
            <a:off x="6150" y="-6925"/>
            <a:ext cx="9143999" cy="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5600" y="231375"/>
            <a:ext cx="947400" cy="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6"/>
          <p:cNvSpPr txBox="1"/>
          <p:nvPr/>
        </p:nvSpPr>
        <p:spPr>
          <a:xfrm>
            <a:off x="8504009" y="4899301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50" tIns="22850" rIns="22850" bIns="2285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 sz="600">
                <a:latin typeface="Gothic A1"/>
                <a:ea typeface="Gothic A1"/>
                <a:cs typeface="Gothic A1"/>
                <a:sym typeface="Gothic A1"/>
              </a:rPr>
              <a:t>‹#›</a:t>
            </a:fld>
            <a:endParaRPr sz="600"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/>
        </p:nvSpPr>
        <p:spPr>
          <a:xfrm>
            <a:off x="638163" y="2498281"/>
            <a:ext cx="2995800" cy="57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E6E9FF"/>
              </a:buClr>
              <a:buSzPts val="1100"/>
              <a:buFont typeface="Gothic A1"/>
              <a:buNone/>
            </a:pPr>
            <a:r>
              <a:rPr lang="ko" sz="12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발표자</a:t>
            </a:r>
            <a:endParaRPr sz="1200" b="1" dirty="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marR="0" lvl="0" indent="0" algn="l" rtl="0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E6E9FF"/>
              </a:buClr>
              <a:buSzPts val="1100"/>
              <a:buFont typeface="Gothic A1"/>
              <a:buNone/>
            </a:pPr>
            <a:r>
              <a:rPr lang="ko" sz="12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소속</a:t>
            </a:r>
            <a:r>
              <a:rPr lang="en-US" altLang="ko" sz="12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-KR" altLang="en-US" sz="12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서강대학교</a:t>
            </a:r>
            <a:endParaRPr sz="1200" b="1" dirty="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73" name="Google Shape;73;p17"/>
          <p:cNvSpPr txBox="1"/>
          <p:nvPr/>
        </p:nvSpPr>
        <p:spPr>
          <a:xfrm>
            <a:off x="561975" y="1069338"/>
            <a:ext cx="8013000" cy="10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3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축구</a:t>
            </a:r>
            <a:r>
              <a:rPr lang="ko-KR" altLang="en-US" sz="3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용어 해설 모델</a:t>
            </a:r>
            <a:r>
              <a:rPr lang="en-US" altLang="ko-KR" sz="3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_</a:t>
            </a:r>
            <a:r>
              <a:rPr lang="en-US" altLang="ko-KR" sz="3000" b="1" dirty="0" err="1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FootBot</a:t>
            </a:r>
            <a:endParaRPr sz="3000" b="1" dirty="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74" name="Google Shape;74;p17"/>
          <p:cNvSpPr txBox="1"/>
          <p:nvPr/>
        </p:nvSpPr>
        <p:spPr>
          <a:xfrm>
            <a:off x="4271775" y="4572750"/>
            <a:ext cx="43032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2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 © 2024 All rights reserved by Upstage X SEOUL NATIONAL UNIVERSITY </a:t>
            </a:r>
            <a:endParaRPr sz="800">
              <a:solidFill>
                <a:schemeClr val="lt2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cxnSp>
        <p:nvCxnSpPr>
          <p:cNvPr id="75" name="Google Shape;75;p17"/>
          <p:cNvCxnSpPr/>
          <p:nvPr/>
        </p:nvCxnSpPr>
        <p:spPr>
          <a:xfrm>
            <a:off x="560850" y="2345825"/>
            <a:ext cx="8052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>
          <a:extLst>
            <a:ext uri="{FF2B5EF4-FFF2-40B4-BE49-F238E27FC236}">
              <a16:creationId xmlns:a16="http://schemas.microsoft.com/office/drawing/2014/main" id="{C34C8B40-8F73-8A88-5E2F-59936EB32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>
            <a:extLst>
              <a:ext uri="{FF2B5EF4-FFF2-40B4-BE49-F238E27FC236}">
                <a16:creationId xmlns:a16="http://schemas.microsoft.com/office/drawing/2014/main" id="{CC1D2769-300C-CFB3-E5A9-B78C346451B3}"/>
              </a:ext>
            </a:extLst>
          </p:cNvPr>
          <p:cNvSpPr txBox="1"/>
          <p:nvPr/>
        </p:nvSpPr>
        <p:spPr>
          <a:xfrm>
            <a:off x="269397" y="865642"/>
            <a:ext cx="8412900" cy="46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실제</a:t>
            </a: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사용 예시</a:t>
            </a:r>
            <a:endParaRPr sz="16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63" name="Google Shape;163;p26">
            <a:extLst>
              <a:ext uri="{FF2B5EF4-FFF2-40B4-BE49-F238E27FC236}">
                <a16:creationId xmlns:a16="http://schemas.microsoft.com/office/drawing/2014/main" id="{DEB0A722-BB01-0158-532C-249F18276BE1}"/>
              </a:ext>
            </a:extLst>
          </p:cNvPr>
          <p:cNvSpPr txBox="1"/>
          <p:nvPr/>
        </p:nvSpPr>
        <p:spPr>
          <a:xfrm>
            <a:off x="269397" y="471274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5.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사용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예시</a:t>
            </a:r>
            <a:endParaRPr sz="2000" b="1" dirty="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64" name="Google Shape;164;p26">
            <a:extLst>
              <a:ext uri="{FF2B5EF4-FFF2-40B4-BE49-F238E27FC236}">
                <a16:creationId xmlns:a16="http://schemas.microsoft.com/office/drawing/2014/main" id="{A207C938-9718-28B2-8A6B-006FB6ADBF22}"/>
              </a:ext>
            </a:extLst>
          </p:cNvPr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16AE6A-5378-4C98-D04E-207CB358DB88}"/>
              </a:ext>
            </a:extLst>
          </p:cNvPr>
          <p:cNvGrpSpPr/>
          <p:nvPr/>
        </p:nvGrpSpPr>
        <p:grpSpPr>
          <a:xfrm>
            <a:off x="896006" y="1311928"/>
            <a:ext cx="6913180" cy="3358603"/>
            <a:chOff x="896006" y="1311928"/>
            <a:chExt cx="6913180" cy="3358603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80E394D8-5302-42AD-B7ED-ED08170FA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6006" y="1311928"/>
              <a:ext cx="6913180" cy="3358603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861A695-DF85-CE5F-7790-B2CE35917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b="14698"/>
            <a:stretch/>
          </p:blipFill>
          <p:spPr>
            <a:xfrm>
              <a:off x="4364610" y="2381797"/>
              <a:ext cx="3280527" cy="22887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1953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>
          <a:extLst>
            <a:ext uri="{FF2B5EF4-FFF2-40B4-BE49-F238E27FC236}">
              <a16:creationId xmlns:a16="http://schemas.microsoft.com/office/drawing/2014/main" id="{C3402523-CEEB-E06B-433E-E4B299414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>
            <a:extLst>
              <a:ext uri="{FF2B5EF4-FFF2-40B4-BE49-F238E27FC236}">
                <a16:creationId xmlns:a16="http://schemas.microsoft.com/office/drawing/2014/main" id="{C73A3A2B-13B0-29BD-22F3-4C186650701C}"/>
              </a:ext>
            </a:extLst>
          </p:cNvPr>
          <p:cNvSpPr txBox="1"/>
          <p:nvPr/>
        </p:nvSpPr>
        <p:spPr>
          <a:xfrm>
            <a:off x="144900" y="1150089"/>
            <a:ext cx="8999100" cy="399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실시간 경기와의 연동 기능</a:t>
            </a:r>
            <a:endParaRPr lang="en-US" altLang="ko-KR" sz="16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    </a:t>
            </a:r>
            <a:r>
              <a:rPr lang="ko-KR" altLang="en-US" sz="1200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-KR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실제 경기와 실시간으로 연동하여 주요 상황이 발생할 때마다 규칙 설명과 함께 알림을 제공하는 기능</a:t>
            </a:r>
            <a:endParaRPr lang="en-US" altLang="ko-KR" sz="12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altLang="ko-KR" sz="12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모바일 어플리케이션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     </a:t>
            </a:r>
            <a:r>
              <a:rPr lang="en-US" altLang="ko-KR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축구 경기장에서 스마트폰으로 빠르게 규칙을 검색할 수 있도록 모바일 앱 개발</a:t>
            </a:r>
            <a:endParaRPr lang="en-US" altLang="ko-KR" sz="12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altLang="ko-KR" sz="12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다국어 지원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     </a:t>
            </a:r>
            <a:r>
              <a:rPr lang="en-US" altLang="ko-KR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한국어 외에도 영어</a:t>
            </a:r>
            <a:r>
              <a:rPr lang="en-US" altLang="ko-KR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,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스페인어 등 다양한 언어의 축구 규칙이나 자료를 추가하고</a:t>
            </a:r>
            <a:r>
              <a:rPr lang="en-US" altLang="ko-KR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,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다국어 </a:t>
            </a:r>
            <a:r>
              <a:rPr lang="ko-KR" altLang="en-US" sz="1200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임베딩</a:t>
            </a:r>
            <a:r>
              <a:rPr lang="ko-KR" altLang="en-US" sz="12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모델을 사용하여 글로벌 사용자가 접근할 수 있도록 지원</a:t>
            </a:r>
            <a:endParaRPr lang="ko-KR" altLang="en-US"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ko-KR" altLang="en-US"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63" name="Google Shape;163;p26">
            <a:extLst>
              <a:ext uri="{FF2B5EF4-FFF2-40B4-BE49-F238E27FC236}">
                <a16:creationId xmlns:a16="http://schemas.microsoft.com/office/drawing/2014/main" id="{73C9931F-6724-ACAC-EAEA-1AA24EB52ECD}"/>
              </a:ext>
            </a:extLst>
          </p:cNvPr>
          <p:cNvSpPr txBox="1"/>
          <p:nvPr/>
        </p:nvSpPr>
        <p:spPr>
          <a:xfrm>
            <a:off x="387313" y="591613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6.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확장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가능성</a:t>
            </a:r>
            <a:endParaRPr sz="2000" b="1" dirty="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64" name="Google Shape;164;p26">
            <a:extLst>
              <a:ext uri="{FF2B5EF4-FFF2-40B4-BE49-F238E27FC236}">
                <a16:creationId xmlns:a16="http://schemas.microsoft.com/office/drawing/2014/main" id="{460028F4-4484-BA61-23B3-7A8BD0DDCC87}"/>
              </a:ext>
            </a:extLst>
          </p:cNvPr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7834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/>
        </p:nvSpPr>
        <p:spPr>
          <a:xfrm>
            <a:off x="561975" y="588568"/>
            <a:ext cx="40863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695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Thank you for listening:)</a:t>
            </a:r>
            <a:endParaRPr sz="2500" b="1" i="0" u="none" strike="noStrike" cap="none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70" name="Google Shape;170;p27"/>
          <p:cNvSpPr txBox="1"/>
          <p:nvPr/>
        </p:nvSpPr>
        <p:spPr>
          <a:xfrm>
            <a:off x="4271775" y="4572750"/>
            <a:ext cx="43032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2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 © 2024 All rights reserved by Upstage X SEOUL NATIONAL UNIVERSITY </a:t>
            </a:r>
            <a:endParaRPr sz="800">
              <a:solidFill>
                <a:schemeClr val="lt2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0FF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/>
        </p:nvSpPr>
        <p:spPr>
          <a:xfrm>
            <a:off x="392143" y="423400"/>
            <a:ext cx="1781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695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nter SemiBold"/>
              <a:buNone/>
            </a:pPr>
            <a:r>
              <a:rPr lang="ko" sz="3000" b="0" i="0" u="none" strike="noStrike" cap="non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Contents </a:t>
            </a:r>
            <a:endParaRPr sz="3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8"/>
          <p:cNvSpPr txBox="1"/>
          <p:nvPr/>
        </p:nvSpPr>
        <p:spPr>
          <a:xfrm>
            <a:off x="563348" y="1150700"/>
            <a:ext cx="3840000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thic A1 Medium"/>
              <a:buNone/>
            </a:pPr>
            <a:r>
              <a:rPr lang="ko" sz="1200" b="0" i="0" u="none" strike="noStrike" cap="none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01 </a:t>
            </a:r>
            <a:r>
              <a:rPr lang="ko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팀 및 팀원 소개</a:t>
            </a: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thic A1 Medium"/>
              <a:buNone/>
            </a:pP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02 프로젝트 개요</a:t>
            </a: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03 프로젝트 아키텍쳐 소개</a:t>
            </a: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04 주요 기술 소개</a:t>
            </a: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05 </a:t>
            </a:r>
            <a:r>
              <a:rPr lang="ko" altLang="en-US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사용</a:t>
            </a:r>
            <a:r>
              <a:rPr lang="ko-KR" altLang="en-US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 예시</a:t>
            </a:r>
            <a:endParaRPr lang="en-US" altLang="ko-KR"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endParaRPr lang="en-US"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en-US" altLang="ko-KR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06</a:t>
            </a:r>
            <a:r>
              <a:rPr lang="ko-KR" altLang="en-US" sz="1200" dirty="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 확장 가능성</a:t>
            </a:r>
            <a:endParaRPr sz="1200" dirty="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387313" y="490538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1.</a:t>
            </a:r>
            <a:r>
              <a:rPr lang="ko-KR" altLang="en-US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팀</a:t>
            </a:r>
            <a:r>
              <a:rPr lang="ko" altLang="en-US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및</a:t>
            </a:r>
            <a:r>
              <a:rPr lang="ko" sz="2000" b="1" dirty="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팀원 소개</a:t>
            </a:r>
            <a:endParaRPr sz="2000" b="1" dirty="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87" name="Google Shape;87;p19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" name="Google Shape;88;p19"/>
          <p:cNvSpPr txBox="1"/>
          <p:nvPr/>
        </p:nvSpPr>
        <p:spPr>
          <a:xfrm>
            <a:off x="387325" y="1314550"/>
            <a:ext cx="8412900" cy="1939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김진형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(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서강대학교 학부 수학과 전공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문유정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(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서강대학교 학부 경영학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,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컴퓨터공학 전공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 err="1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신현지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(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서강대학교 학부 경제학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,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-KR" altLang="en-US" sz="1600" b="1" dirty="0" err="1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빅데이터사이언스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전공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하지원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(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서강대학교 컴퓨터공학과 대학원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한지인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(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이화여자대학교 학부 컴퓨터공학 전공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/>
          <p:nvPr/>
        </p:nvSpPr>
        <p:spPr>
          <a:xfrm>
            <a:off x="1598700" y="3958175"/>
            <a:ext cx="5946600" cy="2292300"/>
          </a:xfrm>
          <a:prstGeom prst="ellipse">
            <a:avLst/>
          </a:prstGeom>
          <a:solidFill>
            <a:srgbClr val="EC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0"/>
          <p:cNvSpPr/>
          <p:nvPr/>
        </p:nvSpPr>
        <p:spPr>
          <a:xfrm>
            <a:off x="5043054" y="1736572"/>
            <a:ext cx="2502245" cy="646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0"/>
          <p:cNvSpPr/>
          <p:nvPr/>
        </p:nvSpPr>
        <p:spPr>
          <a:xfrm>
            <a:off x="1962391" y="970100"/>
            <a:ext cx="2186212" cy="60105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0"/>
          <p:cNvSpPr txBox="1"/>
          <p:nvPr/>
        </p:nvSpPr>
        <p:spPr>
          <a:xfrm>
            <a:off x="313563" y="590688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2.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프로젝트 개요 </a:t>
            </a:r>
            <a:endParaRPr sz="2000" b="1" dirty="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97" name="Google Shape;97;p20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" name="Google Shape;98;p20"/>
          <p:cNvSpPr txBox="1"/>
          <p:nvPr/>
        </p:nvSpPr>
        <p:spPr>
          <a:xfrm>
            <a:off x="2021139" y="985958"/>
            <a:ext cx="2186213" cy="65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dirty="0">
                <a:solidFill>
                  <a:srgbClr val="999999"/>
                </a:solidFill>
              </a:rPr>
              <a:t>용어를</a:t>
            </a:r>
            <a:r>
              <a:rPr lang="ko-KR" altLang="en-US" dirty="0">
                <a:solidFill>
                  <a:srgbClr val="999999"/>
                </a:solidFill>
              </a:rPr>
              <a:t> 이해할 수 있으면 더 재밌을 거 같은데</a:t>
            </a:r>
            <a:r>
              <a:rPr lang="en-US" altLang="ko-KR" dirty="0">
                <a:solidFill>
                  <a:srgbClr val="999999"/>
                </a:solidFill>
              </a:rPr>
              <a:t>,..</a:t>
            </a:r>
            <a:endParaRPr dirty="0">
              <a:solidFill>
                <a:srgbClr val="999999"/>
              </a:solidFill>
            </a:endParaRPr>
          </a:p>
        </p:txBody>
      </p:sp>
      <p:sp>
        <p:nvSpPr>
          <p:cNvPr id="99" name="Google Shape;99;p20"/>
          <p:cNvSpPr txBox="1"/>
          <p:nvPr/>
        </p:nvSpPr>
        <p:spPr>
          <a:xfrm>
            <a:off x="5043055" y="1750100"/>
            <a:ext cx="2446745" cy="4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500" dirty="0">
                <a:solidFill>
                  <a:srgbClr val="999999"/>
                </a:solidFill>
              </a:rPr>
              <a:t>축구 신문기사와 함께 </a:t>
            </a:r>
            <a:endParaRPr lang="en-US" altLang="ko-KR" sz="1500" dirty="0">
              <a:solidFill>
                <a:srgbClr val="99999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500" dirty="0" err="1">
                <a:solidFill>
                  <a:srgbClr val="999999"/>
                </a:solidFill>
              </a:rPr>
              <a:t>챗봇을</a:t>
            </a:r>
            <a:r>
              <a:rPr lang="ko-KR" altLang="en-US" sz="1500" dirty="0">
                <a:solidFill>
                  <a:srgbClr val="999999"/>
                </a:solidFill>
              </a:rPr>
              <a:t> 이용할 수는 없을까</a:t>
            </a:r>
            <a:r>
              <a:rPr lang="en-US" altLang="ko-KR" sz="1500" dirty="0">
                <a:solidFill>
                  <a:srgbClr val="999999"/>
                </a:solidFill>
              </a:rPr>
              <a:t>?</a:t>
            </a:r>
            <a:endParaRPr sz="1500" dirty="0">
              <a:solidFill>
                <a:srgbClr val="999999"/>
              </a:solidFill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612" y="1598450"/>
            <a:ext cx="2186213" cy="2186237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/>
          <p:nvPr/>
        </p:nvSpPr>
        <p:spPr>
          <a:xfrm>
            <a:off x="1291050" y="2344525"/>
            <a:ext cx="1917600" cy="345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0"/>
          <p:cNvSpPr txBox="1"/>
          <p:nvPr/>
        </p:nvSpPr>
        <p:spPr>
          <a:xfrm>
            <a:off x="1291050" y="2317225"/>
            <a:ext cx="233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dirty="0">
                <a:solidFill>
                  <a:srgbClr val="999999"/>
                </a:solidFill>
              </a:rPr>
              <a:t>오프사이드가</a:t>
            </a:r>
            <a:r>
              <a:rPr lang="ko-KR" altLang="en-US" dirty="0">
                <a:solidFill>
                  <a:srgbClr val="999999"/>
                </a:solidFill>
              </a:rPr>
              <a:t> </a:t>
            </a:r>
            <a:r>
              <a:rPr lang="ko-KR" altLang="en-US" dirty="0" err="1">
                <a:solidFill>
                  <a:srgbClr val="999999"/>
                </a:solidFill>
              </a:rPr>
              <a:t>뭘까</a:t>
            </a:r>
            <a:r>
              <a:rPr lang="en-US" altLang="ko-KR" dirty="0">
                <a:solidFill>
                  <a:srgbClr val="999999"/>
                </a:solidFill>
              </a:rPr>
              <a:t>?</a:t>
            </a:r>
            <a:endParaRPr dirty="0">
              <a:solidFill>
                <a:srgbClr val="999999"/>
              </a:solidFill>
            </a:endParaRPr>
          </a:p>
        </p:txBody>
      </p:sp>
      <p:sp>
        <p:nvSpPr>
          <p:cNvPr id="103" name="Google Shape;103;p20"/>
          <p:cNvSpPr txBox="1"/>
          <p:nvPr/>
        </p:nvSpPr>
        <p:spPr>
          <a:xfrm>
            <a:off x="2021139" y="4254555"/>
            <a:ext cx="5153755" cy="950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chemeClr val="dk2"/>
                </a:solidFill>
              </a:rPr>
              <a:t>초보 관중들도 재밌게 경기를 즐길 수 있도록</a:t>
            </a:r>
            <a:endParaRPr lang="en-US" altLang="ko-KR" sz="1600" b="1"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chemeClr val="dk2"/>
                </a:solidFill>
              </a:rPr>
              <a:t>신문 기사 요약을 함께 볼 수 있는 축구 용어 해설 모델을 만들자</a:t>
            </a:r>
            <a:r>
              <a:rPr lang="en-US" altLang="ko-KR" sz="1600" b="1" dirty="0">
                <a:solidFill>
                  <a:schemeClr val="dk2"/>
                </a:solidFill>
              </a:rPr>
              <a:t>!</a:t>
            </a:r>
            <a:endParaRPr sz="1600" b="1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D5B26933-A8CF-5A1F-7E1D-8B999846B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>
            <a:extLst>
              <a:ext uri="{FF2B5EF4-FFF2-40B4-BE49-F238E27FC236}">
                <a16:creationId xmlns:a16="http://schemas.microsoft.com/office/drawing/2014/main" id="{30F9F69A-6FCF-8EBE-7D7A-89EFC6DDA36B}"/>
              </a:ext>
            </a:extLst>
          </p:cNvPr>
          <p:cNvSpPr txBox="1"/>
          <p:nvPr/>
        </p:nvSpPr>
        <p:spPr>
          <a:xfrm>
            <a:off x="216462" y="591613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03.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FOOTBOT </a:t>
            </a:r>
            <a:r>
              <a:rPr lang="ko-KR" altLang="en-US" sz="2000" b="1" dirty="0" err="1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아키텍쳐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소개</a:t>
            </a:r>
          </a:p>
        </p:txBody>
      </p:sp>
      <p:cxnSp>
        <p:nvCxnSpPr>
          <p:cNvPr id="134" name="Google Shape;134;p22">
            <a:extLst>
              <a:ext uri="{FF2B5EF4-FFF2-40B4-BE49-F238E27FC236}">
                <a16:creationId xmlns:a16="http://schemas.microsoft.com/office/drawing/2014/main" id="{9B6AD1F4-3B64-E3AF-BDA9-91372BA549E1}"/>
              </a:ext>
            </a:extLst>
          </p:cNvPr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13;p21">
            <a:extLst>
              <a:ext uri="{FF2B5EF4-FFF2-40B4-BE49-F238E27FC236}">
                <a16:creationId xmlns:a16="http://schemas.microsoft.com/office/drawing/2014/main" id="{38FCD1B3-8726-8E16-353C-43459DF03899}"/>
              </a:ext>
            </a:extLst>
          </p:cNvPr>
          <p:cNvSpPr/>
          <p:nvPr/>
        </p:nvSpPr>
        <p:spPr>
          <a:xfrm>
            <a:off x="1562361" y="3439323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HTML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변환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Google Shape;113;p21">
            <a:extLst>
              <a:ext uri="{FF2B5EF4-FFF2-40B4-BE49-F238E27FC236}">
                <a16:creationId xmlns:a16="http://schemas.microsoft.com/office/drawing/2014/main" id="{3B9C5E47-05F9-4A30-C468-0A1AC5D6E25D}"/>
              </a:ext>
            </a:extLst>
          </p:cNvPr>
          <p:cNvSpPr/>
          <p:nvPr/>
        </p:nvSpPr>
        <p:spPr>
          <a:xfrm>
            <a:off x="2979598" y="3439323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HTML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태그 제거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Google Shape;113;p21">
            <a:extLst>
              <a:ext uri="{FF2B5EF4-FFF2-40B4-BE49-F238E27FC236}">
                <a16:creationId xmlns:a16="http://schemas.microsoft.com/office/drawing/2014/main" id="{1553CE6A-FAE4-784E-5A38-F24BB6453141}"/>
              </a:ext>
            </a:extLst>
          </p:cNvPr>
          <p:cNvSpPr/>
          <p:nvPr/>
        </p:nvSpPr>
        <p:spPr>
          <a:xfrm>
            <a:off x="4349411" y="3439323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Text Chunk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Google Shape;113;p21">
            <a:extLst>
              <a:ext uri="{FF2B5EF4-FFF2-40B4-BE49-F238E27FC236}">
                <a16:creationId xmlns:a16="http://schemas.microsoft.com/office/drawing/2014/main" id="{378B46EB-8AF2-8D0E-5E0F-4A22A1C53F0F}"/>
              </a:ext>
            </a:extLst>
          </p:cNvPr>
          <p:cNvSpPr/>
          <p:nvPr/>
        </p:nvSpPr>
        <p:spPr>
          <a:xfrm>
            <a:off x="5719224" y="3439323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semantic Chunk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Google Shape;113;p21">
            <a:extLst>
              <a:ext uri="{FF2B5EF4-FFF2-40B4-BE49-F238E27FC236}">
                <a16:creationId xmlns:a16="http://schemas.microsoft.com/office/drawing/2014/main" id="{5B8F039F-4C1A-420B-FC23-229CD8C1E66E}"/>
              </a:ext>
            </a:extLst>
          </p:cNvPr>
          <p:cNvSpPr/>
          <p:nvPr/>
        </p:nvSpPr>
        <p:spPr>
          <a:xfrm>
            <a:off x="7721086" y="3439323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CED0FF">
              <a:alpha val="7361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Vector</a:t>
            </a:r>
            <a:r>
              <a:rPr lang="ko-KR" altLang="en-US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-KR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DB</a:t>
            </a:r>
            <a:r>
              <a:rPr lang="ko-KR" altLang="en-US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저장</a:t>
            </a:r>
            <a:endParaRPr lang="ko-KR" altLang="en-US" dirty="0"/>
          </a:p>
        </p:txBody>
      </p:sp>
      <p:sp>
        <p:nvSpPr>
          <p:cNvPr id="12" name="오른쪽 화살표[R] 11">
            <a:extLst>
              <a:ext uri="{FF2B5EF4-FFF2-40B4-BE49-F238E27FC236}">
                <a16:creationId xmlns:a16="http://schemas.microsoft.com/office/drawing/2014/main" id="{977A2CA5-1BF0-0378-6777-4FC9F72EB3FC}"/>
              </a:ext>
            </a:extLst>
          </p:cNvPr>
          <p:cNvSpPr/>
          <p:nvPr/>
        </p:nvSpPr>
        <p:spPr>
          <a:xfrm>
            <a:off x="7066961" y="3577015"/>
            <a:ext cx="536176" cy="275384"/>
          </a:xfrm>
          <a:prstGeom prst="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806E659-C0DF-E27D-AA11-66973C2F6A0C}"/>
              </a:ext>
            </a:extLst>
          </p:cNvPr>
          <p:cNvSpPr/>
          <p:nvPr/>
        </p:nvSpPr>
        <p:spPr>
          <a:xfrm>
            <a:off x="48449" y="3156350"/>
            <a:ext cx="8950651" cy="1240612"/>
          </a:xfrm>
          <a:prstGeom prst="rect">
            <a:avLst/>
          </a:prstGeom>
          <a:noFill/>
          <a:ln>
            <a:solidFill>
              <a:schemeClr val="tx2">
                <a:lumMod val="75000"/>
                <a:alpha val="77962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32" name="Google Shape;132;p22">
            <a:extLst>
              <a:ext uri="{FF2B5EF4-FFF2-40B4-BE49-F238E27FC236}">
                <a16:creationId xmlns:a16="http://schemas.microsoft.com/office/drawing/2014/main" id="{30C3EBE4-1DFC-ACAD-77D8-8A35937F82B2}"/>
              </a:ext>
            </a:extLst>
          </p:cNvPr>
          <p:cNvSpPr txBox="1"/>
          <p:nvPr/>
        </p:nvSpPr>
        <p:spPr>
          <a:xfrm>
            <a:off x="23830" y="2852844"/>
            <a:ext cx="1676708" cy="461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&lt;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문서 처리 단계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&gt;</a:t>
            </a:r>
            <a:endParaRPr sz="1600" b="1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3" name="Google Shape;113;p21">
            <a:extLst>
              <a:ext uri="{FF2B5EF4-FFF2-40B4-BE49-F238E27FC236}">
                <a16:creationId xmlns:a16="http://schemas.microsoft.com/office/drawing/2014/main" id="{77C8BB36-B462-565B-C0BB-5904FDCA8411}"/>
              </a:ext>
            </a:extLst>
          </p:cNvPr>
          <p:cNvSpPr/>
          <p:nvPr/>
        </p:nvSpPr>
        <p:spPr>
          <a:xfrm>
            <a:off x="144431" y="3439323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PDF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Google Shape;113;p21">
            <a:extLst>
              <a:ext uri="{FF2B5EF4-FFF2-40B4-BE49-F238E27FC236}">
                <a16:creationId xmlns:a16="http://schemas.microsoft.com/office/drawing/2014/main" id="{4921BDFD-7E8F-E122-4F00-3E19E6585167}"/>
              </a:ext>
            </a:extLst>
          </p:cNvPr>
          <p:cNvSpPr/>
          <p:nvPr/>
        </p:nvSpPr>
        <p:spPr>
          <a:xfrm>
            <a:off x="7087156" y="1776357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CED0FF">
              <a:alpha val="7361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ko-KR" altLang="en-US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제목 및 요약 생성</a:t>
            </a:r>
            <a:endParaRPr lang="ko-KR" altLang="en-US" dirty="0"/>
          </a:p>
        </p:txBody>
      </p:sp>
      <p:sp>
        <p:nvSpPr>
          <p:cNvPr id="17" name="오른쪽 화살표[R] 16">
            <a:extLst>
              <a:ext uri="{FF2B5EF4-FFF2-40B4-BE49-F238E27FC236}">
                <a16:creationId xmlns:a16="http://schemas.microsoft.com/office/drawing/2014/main" id="{739A498D-9EC4-1FDF-414B-54AF16E67DC0}"/>
              </a:ext>
            </a:extLst>
          </p:cNvPr>
          <p:cNvSpPr/>
          <p:nvPr/>
        </p:nvSpPr>
        <p:spPr>
          <a:xfrm>
            <a:off x="6412837" y="1914054"/>
            <a:ext cx="536176" cy="275384"/>
          </a:xfrm>
          <a:prstGeom prst="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DF96C4-70E8-BE7F-81E4-77F2569FFB5F}"/>
              </a:ext>
            </a:extLst>
          </p:cNvPr>
          <p:cNvSpPr/>
          <p:nvPr/>
        </p:nvSpPr>
        <p:spPr>
          <a:xfrm>
            <a:off x="73068" y="1476818"/>
            <a:ext cx="8950651" cy="1240612"/>
          </a:xfrm>
          <a:prstGeom prst="rect">
            <a:avLst/>
          </a:prstGeom>
          <a:noFill/>
          <a:ln>
            <a:solidFill>
              <a:schemeClr val="tx2">
                <a:lumMod val="75000"/>
                <a:alpha val="77962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4" name="Google Shape;132;p22">
            <a:extLst>
              <a:ext uri="{FF2B5EF4-FFF2-40B4-BE49-F238E27FC236}">
                <a16:creationId xmlns:a16="http://schemas.microsoft.com/office/drawing/2014/main" id="{E7895925-BC1D-4EB1-FA09-8AB4DC14AC25}"/>
              </a:ext>
            </a:extLst>
          </p:cNvPr>
          <p:cNvSpPr txBox="1"/>
          <p:nvPr/>
        </p:nvSpPr>
        <p:spPr>
          <a:xfrm>
            <a:off x="48449" y="1173312"/>
            <a:ext cx="1676708" cy="461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&lt;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기사 요약 단계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&gt;</a:t>
            </a:r>
            <a:endParaRPr sz="1600" b="1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5" name="Google Shape;113;p21">
            <a:extLst>
              <a:ext uri="{FF2B5EF4-FFF2-40B4-BE49-F238E27FC236}">
                <a16:creationId xmlns:a16="http://schemas.microsoft.com/office/drawing/2014/main" id="{1EB2A81C-E154-3665-A93B-3AD85ACC630B}"/>
              </a:ext>
            </a:extLst>
          </p:cNvPr>
          <p:cNvSpPr/>
          <p:nvPr/>
        </p:nvSpPr>
        <p:spPr>
          <a:xfrm>
            <a:off x="725363" y="1779785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네이버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API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Google Shape;113;p21">
            <a:extLst>
              <a:ext uri="{FF2B5EF4-FFF2-40B4-BE49-F238E27FC236}">
                <a16:creationId xmlns:a16="http://schemas.microsoft.com/office/drawing/2014/main" id="{392B28F7-E2E0-9A9C-6CAA-4535B1AC71AD}"/>
              </a:ext>
            </a:extLst>
          </p:cNvPr>
          <p:cNvSpPr/>
          <p:nvPr/>
        </p:nvSpPr>
        <p:spPr>
          <a:xfrm>
            <a:off x="2118674" y="1779785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중복 제거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Google Shape;113;p21">
            <a:extLst>
              <a:ext uri="{FF2B5EF4-FFF2-40B4-BE49-F238E27FC236}">
                <a16:creationId xmlns:a16="http://schemas.microsoft.com/office/drawing/2014/main" id="{B3014E8E-D839-5620-BC11-44D97452F527}"/>
              </a:ext>
            </a:extLst>
          </p:cNvPr>
          <p:cNvSpPr/>
          <p:nvPr/>
        </p:nvSpPr>
        <p:spPr>
          <a:xfrm>
            <a:off x="3535911" y="1779784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중요 키워드 추출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Google Shape;113;p21">
            <a:extLst>
              <a:ext uri="{FF2B5EF4-FFF2-40B4-BE49-F238E27FC236}">
                <a16:creationId xmlns:a16="http://schemas.microsoft.com/office/drawing/2014/main" id="{AD07D4B5-DCC8-0284-E200-0F7A3077242C}"/>
              </a:ext>
            </a:extLst>
          </p:cNvPr>
          <p:cNvSpPr/>
          <p:nvPr/>
        </p:nvSpPr>
        <p:spPr>
          <a:xfrm>
            <a:off x="4929222" y="1779784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DAE2FE">
              <a:alpha val="7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LLM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601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C671B75E-8456-3366-561A-6B42C8EC3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>
            <a:extLst>
              <a:ext uri="{FF2B5EF4-FFF2-40B4-BE49-F238E27FC236}">
                <a16:creationId xmlns:a16="http://schemas.microsoft.com/office/drawing/2014/main" id="{8680E030-C125-257E-DDFC-769D9557EF7D}"/>
              </a:ext>
            </a:extLst>
          </p:cNvPr>
          <p:cNvSpPr txBox="1"/>
          <p:nvPr/>
        </p:nvSpPr>
        <p:spPr>
          <a:xfrm>
            <a:off x="216462" y="591613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03.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FOOTBOT </a:t>
            </a:r>
            <a:r>
              <a:rPr lang="ko-KR" altLang="en-US" sz="2000" b="1" dirty="0" err="1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아키텍쳐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소개</a:t>
            </a:r>
          </a:p>
        </p:txBody>
      </p:sp>
      <p:cxnSp>
        <p:nvCxnSpPr>
          <p:cNvPr id="134" name="Google Shape;134;p22">
            <a:extLst>
              <a:ext uri="{FF2B5EF4-FFF2-40B4-BE49-F238E27FC236}">
                <a16:creationId xmlns:a16="http://schemas.microsoft.com/office/drawing/2014/main" id="{440B3991-392D-F44D-EFAF-08D7AA78CFD8}"/>
              </a:ext>
            </a:extLst>
          </p:cNvPr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13;p21">
            <a:extLst>
              <a:ext uri="{FF2B5EF4-FFF2-40B4-BE49-F238E27FC236}">
                <a16:creationId xmlns:a16="http://schemas.microsoft.com/office/drawing/2014/main" id="{34A3EB50-3933-220C-E53A-CB83747ABED4}"/>
              </a:ext>
            </a:extLst>
          </p:cNvPr>
          <p:cNvSpPr/>
          <p:nvPr/>
        </p:nvSpPr>
        <p:spPr>
          <a:xfrm>
            <a:off x="2798443" y="1624378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CED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Vector DB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Google Shape;113;p21">
            <a:extLst>
              <a:ext uri="{FF2B5EF4-FFF2-40B4-BE49-F238E27FC236}">
                <a16:creationId xmlns:a16="http://schemas.microsoft.com/office/drawing/2014/main" id="{2FA717C3-7063-1407-D7AF-DD9207AAACC2}"/>
              </a:ext>
            </a:extLst>
          </p:cNvPr>
          <p:cNvSpPr/>
          <p:nvPr/>
        </p:nvSpPr>
        <p:spPr>
          <a:xfrm>
            <a:off x="4513083" y="1624378"/>
            <a:ext cx="1229789" cy="550777"/>
          </a:xfrm>
          <a:prstGeom prst="roundRect">
            <a:avLst>
              <a:gd name="adj" fmla="val 16667"/>
            </a:avLst>
          </a:prstGeom>
          <a:solidFill>
            <a:srgbClr val="CED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LLM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Google Shape;113;p21">
            <a:extLst>
              <a:ext uri="{FF2B5EF4-FFF2-40B4-BE49-F238E27FC236}">
                <a16:creationId xmlns:a16="http://schemas.microsoft.com/office/drawing/2014/main" id="{2E7A981B-68CE-F99C-F446-B1A9B419004D}"/>
              </a:ext>
            </a:extLst>
          </p:cNvPr>
          <p:cNvSpPr/>
          <p:nvPr/>
        </p:nvSpPr>
        <p:spPr>
          <a:xfrm>
            <a:off x="1029410" y="1624378"/>
            <a:ext cx="1277213" cy="550769"/>
          </a:xfrm>
          <a:prstGeom prst="roundRect">
            <a:avLst>
              <a:gd name="adj" fmla="val 16667"/>
            </a:avLst>
          </a:prstGeom>
          <a:solidFill>
            <a:srgbClr val="CED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Gothic A1"/>
                <a:ea typeface="Gothic A1"/>
                <a:cs typeface="Gothic A1"/>
                <a:sym typeface="Gothic A1"/>
              </a:rPr>
              <a:t>Query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Google Shape;113;p21">
            <a:extLst>
              <a:ext uri="{FF2B5EF4-FFF2-40B4-BE49-F238E27FC236}">
                <a16:creationId xmlns:a16="http://schemas.microsoft.com/office/drawing/2014/main" id="{8A0C3F57-12F7-221D-D7D8-79D28CD02FB6}"/>
              </a:ext>
            </a:extLst>
          </p:cNvPr>
          <p:cNvSpPr/>
          <p:nvPr/>
        </p:nvSpPr>
        <p:spPr>
          <a:xfrm>
            <a:off x="6970408" y="1629901"/>
            <a:ext cx="1657437" cy="550777"/>
          </a:xfrm>
          <a:prstGeom prst="roundRect">
            <a:avLst>
              <a:gd name="adj" fmla="val 16667"/>
            </a:avLst>
          </a:prstGeom>
          <a:solidFill>
            <a:srgbClr val="CED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Output </a:t>
            </a:r>
            <a:r>
              <a:rPr lang="ko-KR" altLang="en-US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및 히스토리 </a:t>
            </a:r>
            <a:r>
              <a:rPr lang="en-US" altLang="ko-KR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update</a:t>
            </a:r>
            <a:endParaRPr lang="ko-KR" altLang="en-US" dirty="0"/>
          </a:p>
        </p:txBody>
      </p:sp>
      <p:sp>
        <p:nvSpPr>
          <p:cNvPr id="20" name="오른쪽 화살표[R] 19">
            <a:extLst>
              <a:ext uri="{FF2B5EF4-FFF2-40B4-BE49-F238E27FC236}">
                <a16:creationId xmlns:a16="http://schemas.microsoft.com/office/drawing/2014/main" id="{9F2ADEF2-B119-7829-C87A-A1217681B56E}"/>
              </a:ext>
            </a:extLst>
          </p:cNvPr>
          <p:cNvSpPr/>
          <p:nvPr/>
        </p:nvSpPr>
        <p:spPr>
          <a:xfrm>
            <a:off x="6142817" y="1762070"/>
            <a:ext cx="536176" cy="275384"/>
          </a:xfrm>
          <a:prstGeom prst="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D6DC65D-CADD-AE17-1D1D-56880C09C84C}"/>
              </a:ext>
            </a:extLst>
          </p:cNvPr>
          <p:cNvSpPr/>
          <p:nvPr/>
        </p:nvSpPr>
        <p:spPr>
          <a:xfrm>
            <a:off x="140713" y="1341405"/>
            <a:ext cx="8950651" cy="1240612"/>
          </a:xfrm>
          <a:prstGeom prst="rect">
            <a:avLst/>
          </a:prstGeom>
          <a:noFill/>
          <a:ln>
            <a:solidFill>
              <a:schemeClr val="tx2">
                <a:lumMod val="75000"/>
                <a:alpha val="77962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2" name="Google Shape;132;p22">
            <a:extLst>
              <a:ext uri="{FF2B5EF4-FFF2-40B4-BE49-F238E27FC236}">
                <a16:creationId xmlns:a16="http://schemas.microsoft.com/office/drawing/2014/main" id="{89F35DB7-C5C3-A910-8042-C35862C33EB3}"/>
              </a:ext>
            </a:extLst>
          </p:cNvPr>
          <p:cNvSpPr txBox="1"/>
          <p:nvPr/>
        </p:nvSpPr>
        <p:spPr>
          <a:xfrm>
            <a:off x="116094" y="1037899"/>
            <a:ext cx="1676708" cy="461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&lt;</a:t>
            </a:r>
            <a:r>
              <a:rPr lang="ko-KR" altLang="en-US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질문 답변 단계</a:t>
            </a:r>
            <a:r>
              <a:rPr lang="en-US" altLang="ko-KR" sz="1600" b="1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&gt;</a:t>
            </a:r>
            <a:endParaRPr sz="1600" b="1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78BBA3-B68C-16F3-4A67-C34F3B0E0A90}"/>
              </a:ext>
            </a:extLst>
          </p:cNvPr>
          <p:cNvSpPr txBox="1"/>
          <p:nvPr/>
        </p:nvSpPr>
        <p:spPr>
          <a:xfrm>
            <a:off x="27400" y="2828612"/>
            <a:ext cx="4940815" cy="13477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2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600"/>
              <a:buFont typeface="Wingdings" pitchFamily="2" charset="2"/>
              <a:buChar char="l"/>
            </a:pPr>
            <a:r>
              <a:rPr lang="ko-KR" altLang="en-US" sz="1400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백엔드</a:t>
            </a:r>
            <a:r>
              <a:rPr lang="ko-KR" altLang="en-US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-KR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+</a:t>
            </a:r>
            <a:r>
              <a:rPr lang="ko-KR" altLang="en-US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-KR" altLang="en-US" sz="1400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프론트엔드</a:t>
            </a:r>
            <a:endParaRPr lang="en-US" altLang="ko-KR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412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600"/>
              <a:buFont typeface="Wingdings" pitchFamily="2" charset="2"/>
              <a:buChar char="l"/>
            </a:pPr>
            <a:r>
              <a:rPr lang="en" altLang="ko" sz="1400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Solor</a:t>
            </a:r>
            <a:r>
              <a:rPr lang="en" altLang="ko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API</a:t>
            </a:r>
          </a:p>
          <a:p>
            <a:pPr marL="412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600"/>
              <a:buFont typeface="Wingdings" pitchFamily="2" charset="2"/>
              <a:buChar char="l"/>
            </a:pPr>
            <a:r>
              <a:rPr lang="en" altLang="ko-KR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LLM : </a:t>
            </a:r>
            <a:r>
              <a:rPr lang="en" altLang="ko-KR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ChatUpstage</a:t>
            </a:r>
            <a:r>
              <a:rPr lang="ko-KR" altLang="en-US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모델 사용</a:t>
            </a:r>
            <a:endParaRPr lang="en-US" altLang="ko-KR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412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600"/>
              <a:buFont typeface="Wingdings" pitchFamily="2" charset="2"/>
              <a:buChar char="l"/>
            </a:pPr>
            <a:r>
              <a:rPr lang="ko-KR" altLang="en-US" sz="1400" b="1" dirty="0" err="1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임베딩</a:t>
            </a:r>
            <a:r>
              <a:rPr lang="ko-KR" altLang="en-US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모델 </a:t>
            </a:r>
            <a:r>
              <a:rPr lang="en-US" altLang="ko-KR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-KR" altLang="en-US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-KR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solar-embedding-1-large</a:t>
            </a:r>
            <a:r>
              <a:rPr lang="ko-KR" altLang="en-US" sz="14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모델 사용</a:t>
            </a:r>
            <a:endParaRPr lang="en" altLang="ko-KR" sz="14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3273105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/>
        </p:nvSpPr>
        <p:spPr>
          <a:xfrm>
            <a:off x="275015" y="781042"/>
            <a:ext cx="8412900" cy="159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ko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신문</a:t>
            </a: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기사 요약 </a:t>
            </a:r>
            <a:r>
              <a:rPr lang="ko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기능</a:t>
            </a:r>
            <a:endParaRPr sz="16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축구와</a:t>
            </a:r>
            <a:r>
              <a:rPr lang="ko-KR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관련된 최신 신문 기사 제목과 내용 요약을 볼 수 있습니다</a:t>
            </a:r>
            <a:r>
              <a:rPr lang="en-US" altLang="ko-KR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.</a:t>
            </a: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56" name="Google Shape;156;p25"/>
          <p:cNvSpPr txBox="1"/>
          <p:nvPr/>
        </p:nvSpPr>
        <p:spPr>
          <a:xfrm>
            <a:off x="363000" y="424157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4.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주요 기술 소개</a:t>
            </a:r>
            <a:endParaRPr sz="2000" b="1" dirty="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57" name="Google Shape;157;p25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79CB6970-DF06-3C3E-9D69-1C2A45A69E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7792"/>
          <a:stretch/>
        </p:blipFill>
        <p:spPr>
          <a:xfrm>
            <a:off x="565989" y="1577419"/>
            <a:ext cx="7537487" cy="3268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>
          <a:extLst>
            <a:ext uri="{FF2B5EF4-FFF2-40B4-BE49-F238E27FC236}">
              <a16:creationId xmlns:a16="http://schemas.microsoft.com/office/drawing/2014/main" id="{2EFF8B14-07D7-B643-C74E-92B57394F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>
            <a:extLst>
              <a:ext uri="{FF2B5EF4-FFF2-40B4-BE49-F238E27FC236}">
                <a16:creationId xmlns:a16="http://schemas.microsoft.com/office/drawing/2014/main" id="{CD48FCAF-1DC7-9EC1-A751-F0D487E070B0}"/>
              </a:ext>
            </a:extLst>
          </p:cNvPr>
          <p:cNvSpPr txBox="1"/>
          <p:nvPr/>
        </p:nvSpPr>
        <p:spPr>
          <a:xfrm>
            <a:off x="241634" y="915157"/>
            <a:ext cx="8412900" cy="159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l"/>
            </a:pPr>
            <a:r>
              <a:rPr lang="en-US" altLang="ko-KR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AI chatbot</a:t>
            </a: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기능</a:t>
            </a:r>
            <a:endParaRPr sz="1600" b="1" dirty="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altLang="ko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:</a:t>
            </a:r>
            <a:r>
              <a:rPr lang="ko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-KR" altLang="en-US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사용자가 특정 용어나 규칙에 대해 질문하면 관련 규칙을 찾아 설명해줍니다</a:t>
            </a:r>
            <a:r>
              <a:rPr lang="en-US" altLang="ko-KR" sz="1200" dirty="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.</a:t>
            </a: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56" name="Google Shape;156;p25">
            <a:extLst>
              <a:ext uri="{FF2B5EF4-FFF2-40B4-BE49-F238E27FC236}">
                <a16:creationId xmlns:a16="http://schemas.microsoft.com/office/drawing/2014/main" id="{2DE11A8A-707F-6FDC-C845-B7383A03B92A}"/>
              </a:ext>
            </a:extLst>
          </p:cNvPr>
          <p:cNvSpPr txBox="1"/>
          <p:nvPr/>
        </p:nvSpPr>
        <p:spPr>
          <a:xfrm>
            <a:off x="387313" y="591613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4.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주요 기술 소개</a:t>
            </a:r>
            <a:endParaRPr sz="2000" b="1" dirty="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57" name="Google Shape;157;p25">
            <a:extLst>
              <a:ext uri="{FF2B5EF4-FFF2-40B4-BE49-F238E27FC236}">
                <a16:creationId xmlns:a16="http://schemas.microsoft.com/office/drawing/2014/main" id="{AD53AB6F-B859-4AAB-CA92-C1B92FDDD64C}"/>
              </a:ext>
            </a:extLst>
          </p:cNvPr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09030331-0DB2-9116-A4FE-82353C98A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34" y="1592544"/>
            <a:ext cx="8558579" cy="283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784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/>
        </p:nvSpPr>
        <p:spPr>
          <a:xfrm>
            <a:off x="269397" y="865642"/>
            <a:ext cx="8412900" cy="46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실제</a:t>
            </a:r>
            <a:r>
              <a:rPr lang="ko-KR" altLang="en-US" sz="1600" b="1" dirty="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사용 예시</a:t>
            </a:r>
            <a:endParaRPr sz="1600" dirty="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269397" y="471274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0</a:t>
            </a:r>
            <a:r>
              <a:rPr lang="en-US" altLang="ko-KR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5.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ko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사용</a:t>
            </a:r>
            <a:r>
              <a:rPr lang="ko-KR" altLang="en-US" sz="2000" b="1" dirty="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 예시</a:t>
            </a:r>
            <a:endParaRPr sz="2000" b="1" dirty="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64" name="Google Shape;164;p26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w="9525" cap="flat" cmpd="sng">
            <a:solidFill>
              <a:srgbClr val="E5E5E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D3A157FA-6175-D068-15B5-37A99861591C}"/>
              </a:ext>
            </a:extLst>
          </p:cNvPr>
          <p:cNvGrpSpPr/>
          <p:nvPr/>
        </p:nvGrpSpPr>
        <p:grpSpPr>
          <a:xfrm>
            <a:off x="896006" y="1311928"/>
            <a:ext cx="6913180" cy="3694404"/>
            <a:chOff x="896006" y="1311928"/>
            <a:chExt cx="6913180" cy="3694404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43FEA06C-16C7-4CF4-93E1-D943E1B25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6006" y="1311928"/>
              <a:ext cx="6913180" cy="3358603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D81AD28-78BF-CB1C-D96B-81A79374D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1" b="-15018"/>
            <a:stretch/>
          </p:blipFill>
          <p:spPr>
            <a:xfrm>
              <a:off x="4336331" y="2434582"/>
              <a:ext cx="3318234" cy="257175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437</Words>
  <Application>Microsoft Macintosh PowerPoint</Application>
  <PresentationFormat>화면 슬라이드 쇼(16:9)</PresentationFormat>
  <Paragraphs>79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Arial</vt:lpstr>
      <vt:lpstr>Gothic A1</vt:lpstr>
      <vt:lpstr>.SF NS</vt:lpstr>
      <vt:lpstr>Calibri</vt:lpstr>
      <vt:lpstr>Gothic A1 Medium</vt:lpstr>
      <vt:lpstr>Wingdings</vt:lpstr>
      <vt:lpstr>Inter SemiBold</vt:lpstr>
      <vt:lpstr>Gothic A1 SemiBold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신현지</cp:lastModifiedBy>
  <cp:revision>3</cp:revision>
  <dcterms:modified xsi:type="dcterms:W3CDTF">2024-11-02T06:52:33Z</dcterms:modified>
</cp:coreProperties>
</file>